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1578" y="-6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E44493-CBA3-4314-AF80-E062615DB6F3}"/>
              </a:ext>
            </a:extLst>
          </p:cNvPr>
          <p:cNvSpPr>
            <a:spLocks noGrp="1"/>
          </p:cNvSpPr>
          <p:nvPr>
            <p:ph type="ctrTitle"/>
          </p:nvPr>
        </p:nvSpPr>
        <p:spPr/>
        <p:txBody>
          <a:bodyPr/>
          <a:lstStyle/>
          <a:p>
            <a:r>
              <a:rPr lang="ru-RU" dirty="0"/>
              <a:t>Субвенционирање на придонеси за вработените во компании </a:t>
            </a:r>
            <a:endParaRPr lang="en-GB" dirty="0"/>
          </a:p>
        </p:txBody>
      </p:sp>
      <p:sp>
        <p:nvSpPr>
          <p:cNvPr id="3" name="Subtitle 2">
            <a:extLst>
              <a:ext uri="{FF2B5EF4-FFF2-40B4-BE49-F238E27FC236}">
                <a16:creationId xmlns:a16="http://schemas.microsoft.com/office/drawing/2014/main" xmlns="" id="{E39D2C48-C592-4765-AECF-9197B2F4C717}"/>
              </a:ext>
            </a:extLst>
          </p:cNvPr>
          <p:cNvSpPr>
            <a:spLocks noGrp="1"/>
          </p:cNvSpPr>
          <p:nvPr>
            <p:ph type="subTitle" idx="1"/>
          </p:nvPr>
        </p:nvSpPr>
        <p:spPr/>
        <p:txBody>
          <a:bodyPr/>
          <a:lstStyle/>
          <a:p>
            <a:r>
              <a:rPr lang="mk-MK" dirty="0"/>
              <a:t>Економски мерки за справување со последици од корона вирус</a:t>
            </a:r>
            <a:endParaRPr lang="en-GB" dirty="0"/>
          </a:p>
        </p:txBody>
      </p:sp>
    </p:spTree>
    <p:extLst>
      <p:ext uri="{BB962C8B-B14F-4D97-AF65-F5344CB8AC3E}">
        <p14:creationId xmlns:p14="http://schemas.microsoft.com/office/powerpoint/2010/main" xmlns="" val="351099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66FD6-88E7-4D6D-A49E-C8CB8F229549}"/>
              </a:ext>
            </a:extLst>
          </p:cNvPr>
          <p:cNvSpPr>
            <a:spLocks noGrp="1"/>
          </p:cNvSpPr>
          <p:nvPr>
            <p:ph type="title"/>
          </p:nvPr>
        </p:nvSpPr>
        <p:spPr/>
        <p:txBody>
          <a:bodyPr/>
          <a:lstStyle/>
          <a:p>
            <a:r>
              <a:rPr lang="mk-MK" b="1" dirty="0"/>
              <a:t>Опфат на мерката</a:t>
            </a:r>
            <a:endParaRPr lang="en-GB" dirty="0"/>
          </a:p>
        </p:txBody>
      </p:sp>
      <p:sp>
        <p:nvSpPr>
          <p:cNvPr id="3" name="Content Placeholder 2">
            <a:extLst>
              <a:ext uri="{FF2B5EF4-FFF2-40B4-BE49-F238E27FC236}">
                <a16:creationId xmlns:a16="http://schemas.microsoft.com/office/drawing/2014/main" xmlns="" id="{05BBE220-D3CF-4A71-953B-9661369F117D}"/>
              </a:ext>
            </a:extLst>
          </p:cNvPr>
          <p:cNvSpPr>
            <a:spLocks noGrp="1"/>
          </p:cNvSpPr>
          <p:nvPr>
            <p:ph idx="1"/>
          </p:nvPr>
        </p:nvSpPr>
        <p:spPr/>
        <p:txBody>
          <a:bodyPr/>
          <a:lstStyle/>
          <a:p>
            <a:r>
              <a:rPr lang="mk-MK" dirty="0"/>
              <a:t>Опфатени сектори: </a:t>
            </a:r>
            <a:r>
              <a:rPr lang="mk-MK" b="1" dirty="0"/>
              <a:t>туризам</a:t>
            </a:r>
            <a:r>
              <a:rPr lang="mk-MK" dirty="0"/>
              <a:t>, </a:t>
            </a:r>
            <a:r>
              <a:rPr lang="mk-MK" b="1" dirty="0"/>
              <a:t>транспорт</a:t>
            </a:r>
            <a:r>
              <a:rPr lang="mk-MK" dirty="0"/>
              <a:t> и </a:t>
            </a:r>
            <a:r>
              <a:rPr lang="mk-MK" b="1" dirty="0"/>
              <a:t>угостителство</a:t>
            </a:r>
            <a:r>
              <a:rPr lang="mk-MK" dirty="0"/>
              <a:t> и други погодени компании</a:t>
            </a:r>
          </a:p>
          <a:p>
            <a:r>
              <a:rPr lang="mk-MK" dirty="0"/>
              <a:t>Опфатен период: </a:t>
            </a:r>
            <a:r>
              <a:rPr lang="mk-MK" b="1" dirty="0"/>
              <a:t>април, мај и јуни 2020 година</a:t>
            </a:r>
          </a:p>
          <a:p>
            <a:r>
              <a:rPr lang="mk-MK" dirty="0"/>
              <a:t>Висина на субвенција: субвенција на придонеси по вработен во висина до </a:t>
            </a:r>
            <a:r>
              <a:rPr lang="mk-MK" b="1" dirty="0"/>
              <a:t>50% од просечна плата исплатена во 2019 </a:t>
            </a:r>
            <a:r>
              <a:rPr lang="mk-MK" b="1" dirty="0" smtClean="0"/>
              <a:t>година</a:t>
            </a:r>
            <a:endParaRPr lang="mk-MK" b="1" dirty="0"/>
          </a:p>
        </p:txBody>
      </p:sp>
    </p:spTree>
    <p:extLst>
      <p:ext uri="{BB962C8B-B14F-4D97-AF65-F5344CB8AC3E}">
        <p14:creationId xmlns:p14="http://schemas.microsoft.com/office/powerpoint/2010/main" xmlns="" val="8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1547A6-18C4-4916-8308-BBE3A915315C}"/>
              </a:ext>
            </a:extLst>
          </p:cNvPr>
          <p:cNvSpPr>
            <a:spLocks noGrp="1"/>
          </p:cNvSpPr>
          <p:nvPr>
            <p:ph type="title"/>
          </p:nvPr>
        </p:nvSpPr>
        <p:spPr/>
        <p:txBody>
          <a:bodyPr/>
          <a:lstStyle/>
          <a:p>
            <a:r>
              <a:rPr lang="mk-MK" dirty="0"/>
              <a:t>Услови за подобност</a:t>
            </a:r>
            <a:endParaRPr lang="en-GB" dirty="0"/>
          </a:p>
        </p:txBody>
      </p:sp>
      <p:sp>
        <p:nvSpPr>
          <p:cNvPr id="3" name="Content Placeholder 2">
            <a:extLst>
              <a:ext uri="{FF2B5EF4-FFF2-40B4-BE49-F238E27FC236}">
                <a16:creationId xmlns:a16="http://schemas.microsoft.com/office/drawing/2014/main" xmlns="" id="{B003F1BA-7C9F-4619-BA78-C66E21279197}"/>
              </a:ext>
            </a:extLst>
          </p:cNvPr>
          <p:cNvSpPr>
            <a:spLocks noGrp="1"/>
          </p:cNvSpPr>
          <p:nvPr>
            <p:ph idx="1"/>
          </p:nvPr>
        </p:nvSpPr>
        <p:spPr/>
        <p:txBody>
          <a:bodyPr>
            <a:normAutofit fontScale="92500" lnSpcReduction="10000"/>
          </a:bodyPr>
          <a:lstStyle/>
          <a:p>
            <a:r>
              <a:rPr lang="mk-MK" dirty="0"/>
              <a:t>Компанијата </a:t>
            </a:r>
            <a:r>
              <a:rPr lang="mk-MK" b="1" dirty="0"/>
              <a:t>да не го намали бројот на вработените </a:t>
            </a:r>
            <a:r>
              <a:rPr lang="mk-MK" dirty="0"/>
              <a:t>од денот на користење на мерката под бројот на вработени од месец фебруари 2020 година, во текот на 2020 година, до денот на поднесувањето на годишна сметка/финансиски извештаи за 2020 година,</a:t>
            </a:r>
          </a:p>
          <a:p>
            <a:pPr lvl="0"/>
            <a:r>
              <a:rPr lang="mk-MK" dirty="0"/>
              <a:t>Компанијата </a:t>
            </a:r>
            <a:r>
              <a:rPr lang="mk-MK" b="1" dirty="0"/>
              <a:t>да не исплати дивиденда</a:t>
            </a:r>
            <a:r>
              <a:rPr lang="mk-MK" dirty="0"/>
              <a:t>, во текот на 2020 година, до денот на поднесувањето на годишна сметка/финансиски извештаи за 2020 година и</a:t>
            </a:r>
            <a:endParaRPr lang="en-GB" dirty="0"/>
          </a:p>
          <a:p>
            <a:r>
              <a:rPr lang="mk-MK" dirty="0"/>
              <a:t>Компанијата </a:t>
            </a:r>
            <a:r>
              <a:rPr lang="mk-MK" b="1" dirty="0"/>
              <a:t>да не исплати награда бонус </a:t>
            </a:r>
            <a:r>
              <a:rPr lang="mk-MK" dirty="0"/>
              <a:t>по влегување во сила на </a:t>
            </a:r>
            <a:r>
              <a:rPr lang="mk-MK" dirty="0" smtClean="0"/>
              <a:t>мерката</a:t>
            </a:r>
            <a:endParaRPr lang="mk-MK" dirty="0"/>
          </a:p>
          <a:p>
            <a:pPr marL="0" indent="0">
              <a:buNone/>
            </a:pPr>
            <a:endParaRPr lang="mk-MK" dirty="0"/>
          </a:p>
          <a:p>
            <a:pPr marL="0" indent="0">
              <a:buNone/>
            </a:pPr>
            <a:r>
              <a:rPr lang="mk-MK" u="sng" dirty="0"/>
              <a:t>Напомена: </a:t>
            </a:r>
            <a:r>
              <a:rPr lang="mk-MK" dirty="0" smtClean="0"/>
              <a:t>Компанијата кои  ја </a:t>
            </a:r>
            <a:r>
              <a:rPr lang="mk-MK" dirty="0" smtClean="0"/>
              <a:t>користат мерката субвенционирање </a:t>
            </a:r>
            <a:r>
              <a:rPr lang="mk-MK" dirty="0" smtClean="0"/>
              <a:t>на придонесите поради зголемување на плата до 6.000 денари месечно </a:t>
            </a:r>
            <a:r>
              <a:rPr lang="mk-MK" i="1" dirty="0"/>
              <a:t>ќе треба да избере дали ќе ја користи мерката за субвенционирање на придонеси за вработените во компании погодени од коронавирусот со субвенција на плата по вработен во висина до 50% од просечна плата исплатена во 2019 година или ќе ја користи </a:t>
            </a:r>
            <a:r>
              <a:rPr lang="mk-MK" i="1" dirty="0" smtClean="0"/>
              <a:t> постојната мерка </a:t>
            </a:r>
            <a:r>
              <a:rPr lang="mk-MK" i="1" dirty="0"/>
              <a:t>за субвенционирање на придонесите поради зголемување на плата до 6.000 денари месечно, а изборот ќе биде за секој вработен што ги исполнува условите за двете мерки</a:t>
            </a:r>
            <a:r>
              <a:rPr lang="mk-MK" dirty="0"/>
              <a:t>.</a:t>
            </a:r>
            <a:endParaRPr lang="en-GB" dirty="0"/>
          </a:p>
        </p:txBody>
      </p:sp>
    </p:spTree>
    <p:extLst>
      <p:ext uri="{BB962C8B-B14F-4D97-AF65-F5344CB8AC3E}">
        <p14:creationId xmlns:p14="http://schemas.microsoft.com/office/powerpoint/2010/main" xmlns="" val="72082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B5C45-ECF4-4598-B605-8C0303DF1955}"/>
              </a:ext>
            </a:extLst>
          </p:cNvPr>
          <p:cNvSpPr>
            <a:spLocks noGrp="1"/>
          </p:cNvSpPr>
          <p:nvPr>
            <p:ph type="title"/>
          </p:nvPr>
        </p:nvSpPr>
        <p:spPr/>
        <p:txBody>
          <a:bodyPr/>
          <a:lstStyle/>
          <a:p>
            <a:r>
              <a:rPr lang="mk-MK" dirty="0"/>
              <a:t>Критериуми за други компании</a:t>
            </a:r>
            <a:endParaRPr lang="en-GB" dirty="0"/>
          </a:p>
        </p:txBody>
      </p:sp>
      <p:sp>
        <p:nvSpPr>
          <p:cNvPr id="3" name="Content Placeholder 2">
            <a:extLst>
              <a:ext uri="{FF2B5EF4-FFF2-40B4-BE49-F238E27FC236}">
                <a16:creationId xmlns:a16="http://schemas.microsoft.com/office/drawing/2014/main" xmlns="" id="{3495EA9D-C45B-4F0C-A12C-A73BEA327830}"/>
              </a:ext>
            </a:extLst>
          </p:cNvPr>
          <p:cNvSpPr>
            <a:spLocks noGrp="1"/>
          </p:cNvSpPr>
          <p:nvPr>
            <p:ph idx="1"/>
          </p:nvPr>
        </p:nvSpPr>
        <p:spPr/>
        <p:txBody>
          <a:bodyPr/>
          <a:lstStyle/>
          <a:p>
            <a:pPr marL="0" indent="0">
              <a:buNone/>
            </a:pPr>
            <a:r>
              <a:rPr lang="mk-MK" i="1" dirty="0"/>
              <a:t>Критериум за д</a:t>
            </a:r>
            <a:r>
              <a:rPr lang="en-US" i="1" dirty="0" err="1"/>
              <a:t>руги</a:t>
            </a:r>
            <a:r>
              <a:rPr lang="en-US" i="1" dirty="0"/>
              <a:t> </a:t>
            </a:r>
            <a:r>
              <a:rPr lang="en-US" i="1" dirty="0" err="1"/>
              <a:t>погодени</a:t>
            </a:r>
            <a:r>
              <a:rPr lang="en-US" i="1" dirty="0"/>
              <a:t> </a:t>
            </a:r>
            <a:r>
              <a:rPr lang="en-US" i="1" dirty="0" err="1"/>
              <a:t>компании</a:t>
            </a:r>
            <a:r>
              <a:rPr lang="en-US" i="1" dirty="0"/>
              <a:t> </a:t>
            </a:r>
            <a:r>
              <a:rPr lang="mk-MK" i="1" dirty="0"/>
              <a:t>ќе биде </a:t>
            </a:r>
            <a:r>
              <a:rPr lang="mk-MK" b="1" i="1" dirty="0"/>
              <a:t>економската активност на компаниите</a:t>
            </a:r>
            <a:r>
              <a:rPr lang="mk-MK" i="1" dirty="0"/>
              <a:t>, а ќе се следи преку УЈП:</a:t>
            </a:r>
          </a:p>
          <a:p>
            <a:pPr marL="0" indent="0">
              <a:buNone/>
            </a:pPr>
            <a:endParaRPr lang="en-GB" dirty="0"/>
          </a:p>
          <a:p>
            <a:pPr lvl="0"/>
            <a:r>
              <a:rPr lang="mk-MK" i="1" dirty="0"/>
              <a:t>УЈП ќе врши оценка, а услов е </a:t>
            </a:r>
            <a:r>
              <a:rPr lang="mk-MK" b="1" i="1" dirty="0"/>
              <a:t>прометот да е опаднат повеќе од 40% </a:t>
            </a:r>
            <a:r>
              <a:rPr lang="mk-MK" i="1" dirty="0"/>
              <a:t>(или друг процент) во однос на пријавен промет од истиот месец  во претходната година или со просекот на промет од претходната година или споредба на прометот од ДДВ пријавите за истиот период од минатата година.</a:t>
            </a:r>
            <a:endParaRPr lang="en-GB" dirty="0"/>
          </a:p>
          <a:p>
            <a:pPr lvl="0"/>
            <a:r>
              <a:rPr lang="mk-MK" i="1" dirty="0"/>
              <a:t>Според бројот на погодени вработени, доколку </a:t>
            </a:r>
            <a:r>
              <a:rPr lang="mk-MK" b="1" i="1" dirty="0"/>
              <a:t>најмалку 25% од вкупниот број на вработени</a:t>
            </a:r>
            <a:r>
              <a:rPr lang="mk-MK" i="1" dirty="0"/>
              <a:t>, работодавачот декларира дека не работат односно не придонесуваат во економската активност заради превземените мерки поради коронавирусот (бремени, хронични болни, изолација), но под услов да не работат на работното место и да не работат од дома.</a:t>
            </a:r>
            <a:endParaRPr lang="en-GB" dirty="0"/>
          </a:p>
        </p:txBody>
      </p:sp>
    </p:spTree>
    <p:extLst>
      <p:ext uri="{BB962C8B-B14F-4D97-AF65-F5344CB8AC3E}">
        <p14:creationId xmlns:p14="http://schemas.microsoft.com/office/powerpoint/2010/main" xmlns="" val="182316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B99AF-4367-4B17-A7EF-B04AA4257F8F}"/>
              </a:ext>
            </a:extLst>
          </p:cNvPr>
          <p:cNvSpPr>
            <a:spLocks noGrp="1"/>
          </p:cNvSpPr>
          <p:nvPr>
            <p:ph type="title"/>
          </p:nvPr>
        </p:nvSpPr>
        <p:spPr/>
        <p:txBody>
          <a:bodyPr/>
          <a:lstStyle/>
          <a:p>
            <a:r>
              <a:rPr lang="mk-MK" dirty="0"/>
              <a:t>спроведување на мерката</a:t>
            </a:r>
            <a:endParaRPr lang="en-GB" dirty="0"/>
          </a:p>
        </p:txBody>
      </p:sp>
      <p:sp>
        <p:nvSpPr>
          <p:cNvPr id="3" name="Content Placeholder 2">
            <a:extLst>
              <a:ext uri="{FF2B5EF4-FFF2-40B4-BE49-F238E27FC236}">
                <a16:creationId xmlns:a16="http://schemas.microsoft.com/office/drawing/2014/main" xmlns="" id="{CFD99AE9-BB64-486E-9A52-4627E213AFC6}"/>
              </a:ext>
            </a:extLst>
          </p:cNvPr>
          <p:cNvSpPr>
            <a:spLocks noGrp="1"/>
          </p:cNvSpPr>
          <p:nvPr>
            <p:ph idx="1"/>
          </p:nvPr>
        </p:nvSpPr>
        <p:spPr>
          <a:xfrm>
            <a:off x="581192" y="2180496"/>
            <a:ext cx="11029615" cy="1735521"/>
          </a:xfrm>
        </p:spPr>
        <p:txBody>
          <a:bodyPr>
            <a:normAutofit/>
          </a:bodyPr>
          <a:lstStyle/>
          <a:p>
            <a:pPr marL="0" indent="0">
              <a:buNone/>
            </a:pPr>
            <a:r>
              <a:rPr lang="mk-MK" b="1" dirty="0" smtClean="0"/>
              <a:t>Само </a:t>
            </a:r>
            <a:r>
              <a:rPr lang="mk-MK" b="1" dirty="0"/>
              <a:t>компаниите што има остварено добивка </a:t>
            </a:r>
            <a:r>
              <a:rPr lang="mk-MK" dirty="0"/>
              <a:t>како финансиски резултат од работењето во 2020 година, ќе вратат субвенции за придонеси </a:t>
            </a:r>
            <a:r>
              <a:rPr lang="mk-MK" b="1" dirty="0"/>
              <a:t>во износ до 50% од добивката пред оданочување</a:t>
            </a:r>
            <a:r>
              <a:rPr lang="mk-MK" dirty="0"/>
              <a:t>, што значи дека мерката </a:t>
            </a:r>
            <a:r>
              <a:rPr lang="mk-MK" u="sng" dirty="0"/>
              <a:t>директно е насочена да им помогне на компаниите што оствариле послаби финансиски резултат во 2020 година како резултат на состојбата со коронавирусот. </a:t>
            </a:r>
          </a:p>
        </p:txBody>
      </p:sp>
      <p:graphicFrame>
        <p:nvGraphicFramePr>
          <p:cNvPr id="8" name="Table 7">
            <a:extLst>
              <a:ext uri="{FF2B5EF4-FFF2-40B4-BE49-F238E27FC236}">
                <a16:creationId xmlns:a16="http://schemas.microsoft.com/office/drawing/2014/main" xmlns="" id="{B4AD9332-9D35-4EAB-BBE3-AE46EC38D0CA}"/>
              </a:ext>
            </a:extLst>
          </p:cNvPr>
          <p:cNvGraphicFramePr>
            <a:graphicFrameLocks noGrp="1"/>
          </p:cNvGraphicFramePr>
          <p:nvPr>
            <p:extLst>
              <p:ext uri="{D42A27DB-BD31-4B8C-83A1-F6EECF244321}">
                <p14:modId xmlns:p14="http://schemas.microsoft.com/office/powerpoint/2010/main" xmlns="" val="2377793902"/>
              </p:ext>
            </p:extLst>
          </p:nvPr>
        </p:nvGraphicFramePr>
        <p:xfrm>
          <a:off x="1540564" y="3916017"/>
          <a:ext cx="8552921" cy="2084941"/>
        </p:xfrm>
        <a:graphic>
          <a:graphicData uri="http://schemas.openxmlformats.org/drawingml/2006/table">
            <a:tbl>
              <a:tblPr firstRow="1" firstCol="1" bandRow="1">
                <a:tableStyleId>{5C22544A-7EE6-4342-B048-85BDC9FD1C3A}</a:tableStyleId>
              </a:tblPr>
              <a:tblGrid>
                <a:gridCol w="4873308">
                  <a:extLst>
                    <a:ext uri="{9D8B030D-6E8A-4147-A177-3AD203B41FA5}">
                      <a16:colId xmlns:a16="http://schemas.microsoft.com/office/drawing/2014/main" xmlns="" val="1366350003"/>
                    </a:ext>
                  </a:extLst>
                </a:gridCol>
                <a:gridCol w="1259137">
                  <a:extLst>
                    <a:ext uri="{9D8B030D-6E8A-4147-A177-3AD203B41FA5}">
                      <a16:colId xmlns:a16="http://schemas.microsoft.com/office/drawing/2014/main" xmlns="" val="279305823"/>
                    </a:ext>
                  </a:extLst>
                </a:gridCol>
                <a:gridCol w="1203645">
                  <a:extLst>
                    <a:ext uri="{9D8B030D-6E8A-4147-A177-3AD203B41FA5}">
                      <a16:colId xmlns:a16="http://schemas.microsoft.com/office/drawing/2014/main" xmlns="" val="816944805"/>
                    </a:ext>
                  </a:extLst>
                </a:gridCol>
                <a:gridCol w="1216831">
                  <a:extLst>
                    <a:ext uri="{9D8B030D-6E8A-4147-A177-3AD203B41FA5}">
                      <a16:colId xmlns:a16="http://schemas.microsoft.com/office/drawing/2014/main" xmlns="" val="2179616305"/>
                    </a:ext>
                  </a:extLst>
                </a:gridCol>
              </a:tblGrid>
              <a:tr h="477078">
                <a:tc>
                  <a:txBody>
                    <a:bodyPr/>
                    <a:lstStyle/>
                    <a:p>
                      <a:pPr>
                        <a:lnSpc>
                          <a:spcPct val="115000"/>
                        </a:lnSpc>
                        <a:spcAft>
                          <a:spcPts val="0"/>
                        </a:spcAft>
                      </a:pPr>
                      <a:r>
                        <a:rPr lang="mk-MK" sz="1600" dirty="0">
                          <a:effectLst/>
                          <a:latin typeface="Arial" panose="020B0604020202020204" pitchFamily="34" charset="0"/>
                          <a:ea typeface="Calibri" panose="020F0502020204030204" pitchFamily="34" charset="0"/>
                          <a:cs typeface="Arial" panose="020B0604020202020204" pitchFamily="34" charset="0"/>
                        </a:rPr>
                        <a:t>Пример</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mk-MK" sz="1600" dirty="0">
                          <a:effectLst/>
                          <a:latin typeface="Arial" panose="020B0604020202020204" pitchFamily="34" charset="0"/>
                          <a:cs typeface="Arial" panose="020B0604020202020204" pitchFamily="34" charset="0"/>
                        </a:rPr>
                        <a:t>П</a:t>
                      </a:r>
                      <a:r>
                        <a:rPr lang="en-US" sz="1600" dirty="0" err="1">
                          <a:effectLst/>
                          <a:latin typeface="Arial" panose="020B0604020202020204" pitchFamily="34" charset="0"/>
                          <a:cs typeface="Arial" panose="020B0604020202020204" pitchFamily="34" charset="0"/>
                        </a:rPr>
                        <a:t>ример</a:t>
                      </a:r>
                      <a:r>
                        <a:rPr lang="en-US" sz="1600" dirty="0">
                          <a:effectLst/>
                          <a:latin typeface="Arial" panose="020B0604020202020204" pitchFamily="34" charset="0"/>
                          <a:cs typeface="Arial" panose="020B0604020202020204" pitchFamily="34" charset="0"/>
                        </a:rPr>
                        <a:t> 1</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mk-MK" sz="1600" dirty="0">
                          <a:effectLst/>
                          <a:latin typeface="Arial" panose="020B0604020202020204" pitchFamily="34" charset="0"/>
                          <a:cs typeface="Arial" panose="020B0604020202020204" pitchFamily="34" charset="0"/>
                        </a:rPr>
                        <a:t>П</a:t>
                      </a:r>
                      <a:r>
                        <a:rPr lang="en-US" sz="1600" dirty="0" err="1">
                          <a:effectLst/>
                          <a:latin typeface="Arial" panose="020B0604020202020204" pitchFamily="34" charset="0"/>
                          <a:cs typeface="Arial" panose="020B0604020202020204" pitchFamily="34" charset="0"/>
                        </a:rPr>
                        <a:t>ример</a:t>
                      </a:r>
                      <a:r>
                        <a:rPr lang="en-US" sz="1600" dirty="0">
                          <a:effectLst/>
                          <a:latin typeface="Arial" panose="020B0604020202020204" pitchFamily="34" charset="0"/>
                          <a:cs typeface="Arial" panose="020B0604020202020204" pitchFamily="34" charset="0"/>
                        </a:rPr>
                        <a:t> </a:t>
                      </a:r>
                      <a:r>
                        <a:rPr lang="mk-MK" sz="1600" dirty="0">
                          <a:effectLst/>
                          <a:latin typeface="Arial" panose="020B0604020202020204" pitchFamily="34" charset="0"/>
                          <a:cs typeface="Arial" panose="020B0604020202020204" pitchFamily="34" charset="0"/>
                        </a:rPr>
                        <a:t>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mk-MK" sz="1600" dirty="0">
                          <a:effectLst/>
                          <a:latin typeface="Arial" panose="020B0604020202020204" pitchFamily="34" charset="0"/>
                          <a:cs typeface="Arial" panose="020B0604020202020204" pitchFamily="34" charset="0"/>
                        </a:rPr>
                        <a:t>П</a:t>
                      </a:r>
                      <a:r>
                        <a:rPr lang="en-US" sz="1600" dirty="0" err="1">
                          <a:effectLst/>
                          <a:latin typeface="Arial" panose="020B0604020202020204" pitchFamily="34" charset="0"/>
                          <a:cs typeface="Arial" panose="020B0604020202020204" pitchFamily="34" charset="0"/>
                        </a:rPr>
                        <a:t>ример</a:t>
                      </a:r>
                      <a:r>
                        <a:rPr lang="en-US" sz="1600" dirty="0">
                          <a:effectLst/>
                          <a:latin typeface="Arial" panose="020B0604020202020204" pitchFamily="34" charset="0"/>
                          <a:cs typeface="Arial" panose="020B0604020202020204" pitchFamily="34" charset="0"/>
                        </a:rPr>
                        <a:t> </a:t>
                      </a:r>
                      <a:r>
                        <a:rPr lang="mk-MK" sz="16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122334910"/>
                  </a:ext>
                </a:extLst>
              </a:tr>
              <a:tr h="396206">
                <a:tc>
                  <a:txBody>
                    <a:bodyPr/>
                    <a:lstStyle/>
                    <a:p>
                      <a:pPr>
                        <a:lnSpc>
                          <a:spcPct val="115000"/>
                        </a:lnSpc>
                        <a:spcAft>
                          <a:spcPts val="0"/>
                        </a:spcAft>
                      </a:pPr>
                      <a:r>
                        <a:rPr lang="mk-MK" sz="1600" dirty="0">
                          <a:effectLst/>
                          <a:latin typeface="Arial" panose="020B0604020202020204" pitchFamily="34" charset="0"/>
                          <a:cs typeface="Arial" panose="020B0604020202020204" pitchFamily="34" charset="0"/>
                        </a:rPr>
                        <a:t>Oстварената добивка пред оданочување</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1,200,000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800,000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250,000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599711335"/>
                  </a:ext>
                </a:extLst>
              </a:tr>
              <a:tr h="396206">
                <a:tc>
                  <a:txBody>
                    <a:bodyPr/>
                    <a:lstStyle/>
                    <a:p>
                      <a:pPr>
                        <a:lnSpc>
                          <a:spcPct val="115000"/>
                        </a:lnSpc>
                        <a:spcAft>
                          <a:spcPts val="0"/>
                        </a:spcAft>
                      </a:pPr>
                      <a:r>
                        <a:rPr lang="en-US" sz="1600" dirty="0" err="1">
                          <a:effectLst/>
                          <a:latin typeface="Arial" panose="020B0604020202020204" pitchFamily="34" charset="0"/>
                          <a:cs typeface="Arial" panose="020B0604020202020204" pitchFamily="34" charset="0"/>
                        </a:rPr>
                        <a:t>Субвенции</a:t>
                      </a:r>
                      <a:r>
                        <a:rPr lang="en-US" sz="1600" dirty="0">
                          <a:effectLst/>
                          <a:latin typeface="Arial" panose="020B0604020202020204" pitchFamily="34" charset="0"/>
                          <a:cs typeface="Arial" panose="020B0604020202020204" pitchFamily="34" charset="0"/>
                        </a:rPr>
                        <a:t> </a:t>
                      </a:r>
                      <a:r>
                        <a:rPr lang="mk-MK" sz="1600" dirty="0">
                          <a:effectLst/>
                          <a:latin typeface="Arial" panose="020B0604020202020204" pitchFamily="34" charset="0"/>
                          <a:cs typeface="Arial" panose="020B0604020202020204" pitchFamily="34" charset="0"/>
                        </a:rPr>
                        <a:t>за</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придонеси</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300,000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300,000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300,000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705930025"/>
                  </a:ext>
                </a:extLst>
              </a:tr>
              <a:tr h="419245">
                <a:tc>
                  <a:txBody>
                    <a:bodyPr/>
                    <a:lstStyle/>
                    <a:p>
                      <a:pPr>
                        <a:lnSpc>
                          <a:spcPct val="115000"/>
                        </a:lnSpc>
                        <a:spcAft>
                          <a:spcPts val="0"/>
                        </a:spcAft>
                      </a:pPr>
                      <a:r>
                        <a:rPr lang="en-US" sz="1600" dirty="0">
                          <a:effectLst/>
                          <a:latin typeface="Arial" panose="020B0604020202020204" pitchFamily="34" charset="0"/>
                          <a:cs typeface="Arial" panose="020B0604020202020204" pitchFamily="34" charset="0"/>
                        </a:rPr>
                        <a:t>50% </a:t>
                      </a:r>
                      <a:r>
                        <a:rPr lang="en-US" sz="1600" dirty="0" err="1">
                          <a:effectLst/>
                          <a:latin typeface="Arial" panose="020B0604020202020204" pitchFamily="34" charset="0"/>
                          <a:cs typeface="Arial" panose="020B0604020202020204" pitchFamily="34" charset="0"/>
                        </a:rPr>
                        <a:t>од</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остварена</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добивка</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пред</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оданочување</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600,000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400,000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125,000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4300389"/>
                  </a:ext>
                </a:extLst>
              </a:tr>
              <a:tr h="396206">
                <a:tc>
                  <a:txBody>
                    <a:bodyPr/>
                    <a:lstStyle/>
                    <a:p>
                      <a:pPr>
                        <a:lnSpc>
                          <a:spcPct val="115000"/>
                        </a:lnSpc>
                        <a:spcAft>
                          <a:spcPts val="0"/>
                        </a:spcAft>
                      </a:pPr>
                      <a:r>
                        <a:rPr lang="mk-MK" sz="1600" dirty="0">
                          <a:effectLst/>
                          <a:latin typeface="Arial" panose="020B0604020202020204" pitchFamily="34" charset="0"/>
                          <a:cs typeface="Arial" panose="020B0604020202020204" pitchFamily="34" charset="0"/>
                        </a:rPr>
                        <a:t>Ќе треба пресмета и врати од субвенции</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300,000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300,000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15000"/>
                        </a:lnSpc>
                        <a:spcAft>
                          <a:spcPts val="0"/>
                        </a:spcAft>
                      </a:pPr>
                      <a:r>
                        <a:rPr lang="en-US" sz="1600" dirty="0">
                          <a:effectLst/>
                          <a:latin typeface="Arial" panose="020B0604020202020204" pitchFamily="34" charset="0"/>
                          <a:cs typeface="Arial" panose="020B0604020202020204" pitchFamily="34" charset="0"/>
                        </a:rPr>
                        <a:t>125,000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370106039"/>
                  </a:ext>
                </a:extLst>
              </a:tr>
            </a:tbl>
          </a:graphicData>
        </a:graphic>
      </p:graphicFrame>
    </p:spTree>
    <p:extLst>
      <p:ext uri="{BB962C8B-B14F-4D97-AF65-F5344CB8AC3E}">
        <p14:creationId xmlns:p14="http://schemas.microsoft.com/office/powerpoint/2010/main" xmlns="" val="10163659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12</TotalTime>
  <Words>470</Words>
  <Application>Microsoft Office PowerPoint</Application>
  <PresentationFormat>Custom</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Dividend</vt:lpstr>
      <vt:lpstr>Субвенционирање на придонеси за вработените во компании </vt:lpstr>
      <vt:lpstr>Опфат на мерката</vt:lpstr>
      <vt:lpstr>Услови за подобност</vt:lpstr>
      <vt:lpstr>Критериуми за други компании</vt:lpstr>
      <vt:lpstr>спроведување на мерката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Субвенционирање на придонеси за вработените во компании</dc:title>
  <dc:creator>Daniel Josifovski</dc:creator>
  <cp:lastModifiedBy>Snezana.K.Frckovska</cp:lastModifiedBy>
  <cp:revision>5</cp:revision>
  <dcterms:created xsi:type="dcterms:W3CDTF">2020-03-18T10:40:05Z</dcterms:created>
  <dcterms:modified xsi:type="dcterms:W3CDTF">2020-03-18T11:49:36Z</dcterms:modified>
</cp:coreProperties>
</file>