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7" r:id="rId2"/>
    <p:sldId id="260" r:id="rId3"/>
    <p:sldId id="262" r:id="rId4"/>
    <p:sldId id="263" r:id="rId5"/>
    <p:sldId id="265" r:id="rId6"/>
  </p:sldIdLst>
  <p:sldSz cx="9144000" cy="5143500" type="screen16x9"/>
  <p:notesSz cx="6858000" cy="9144000"/>
  <p:embeddedFontLst>
    <p:embeddedFont>
      <p:font typeface="Lato" panose="020B0604020202020204" charset="0"/>
      <p:regular r:id="rId8"/>
      <p:bold r:id="rId9"/>
      <p:italic r:id="rId10"/>
      <p:boldItalic r:id="rId11"/>
    </p:embeddedFont>
    <p:embeddedFont>
      <p:font typeface="Merriweather" panose="020B0604020202020204" charset="0"/>
      <p:regular r:id="rId12"/>
      <p:bold r:id="rId13"/>
      <p:italic r:id="rId14"/>
      <p:boldItalic r:id="rId15"/>
    </p:embeddedFont>
    <p:embeddedFont>
      <p:font typeface="StobiSans Regular" panose="02000503030000020004" charset="0"/>
      <p:regular r:id="rId16"/>
    </p:embeddedFont>
    <p:embeddedFont>
      <p:font typeface="StobiSerif Black" panose="02000903030000020003" charset="0"/>
      <p:bold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1594a4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1594a4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61594a42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61594a42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3796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171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solidFill>
                <a:srgbClr val="AC162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Merriweather"/>
              <a:buNone/>
              <a:defRPr sz="4200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  <a:defRPr sz="4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10113" y="4138199"/>
            <a:ext cx="2323774" cy="85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9" name="Google Shape;49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0678" y="47101"/>
            <a:ext cx="235989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" name="Google Shape;56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5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0678" y="47101"/>
            <a:ext cx="235989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6" name="Google Shape;6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8" name="Google Shape;6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40678" y="47101"/>
            <a:ext cx="235989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rebuchet MS"/>
              <a:buNone/>
              <a:defRPr sz="1600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Char char="●"/>
              <a:defRPr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●"/>
              <a:defRPr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Font typeface="Trebuchet MS"/>
              <a:buChar char="○"/>
              <a:defRPr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Font typeface="Trebuchet MS"/>
              <a:buChar char="■"/>
              <a:defRPr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2" name="Google Shape;82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3" name="Google Shape;83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85" name="Google Shape;8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0403" y="4317301"/>
            <a:ext cx="2359898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1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Trebuchet MS"/>
              <a:buNone/>
              <a:defRPr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</a:lstStyle>
          <a:p>
            <a:endParaRPr dirty="0"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AC162C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1" name="Google Shape;91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2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rebuchet MS"/>
              <a:buNone/>
              <a:defRPr sz="8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t>xx%</a:t>
            </a:r>
          </a:p>
        </p:txBody>
      </p:sp>
      <p:sp>
        <p:nvSpPr>
          <p:cNvPr id="94" name="Google Shape;94;p12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rebuchet MS"/>
              <a:buChar char="●"/>
              <a:defRPr>
                <a:solidFill>
                  <a:schemeClr val="lt1"/>
                </a:solidFill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○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■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●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○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■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●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Trebuchet MS"/>
              <a:buChar char="○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Trebuchet MS"/>
              <a:buChar char="■"/>
              <a:defRPr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StobiSans Regular" panose="02000503030000020004" pitchFamily="50" charset="0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erriweather"/>
              <a:buNone/>
              <a:defRPr sz="28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Trebuchet MS"/>
              <a:buChar char="●"/>
              <a:defRPr sz="13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○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■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●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○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■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●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Trebuchet MS"/>
              <a:buChar char="○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Trebuchet MS"/>
              <a:buChar char="■"/>
              <a:defRPr sz="11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tobiSerif Black" panose="02000903030000020003" pitchFamily="50" charset="0"/>
          <a:ea typeface="StobiSerif Black" panose="02000903030000020003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tobiSans Regular" panose="02000503030000020004" pitchFamily="50" charset="0"/>
          <a:ea typeface="StobiSans Regular" panose="02000503030000020004" pitchFamily="50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dp.com.m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hyperlink" Target="mailto:kreditiranjecovid1@mbdp.com.m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mk-MK" sz="4800" dirty="0" err="1"/>
              <a:t>Бескаматни</a:t>
            </a:r>
            <a:r>
              <a:rPr lang="mk-MK" sz="4800" dirty="0"/>
              <a:t> кредити 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727950" y="2423160"/>
            <a:ext cx="7688100" cy="142048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ru-RU" sz="2400" dirty="0"/>
              <a:t>ДИРЕКТНА КРЕДИТНА ПОДДРШКА ЗА </a:t>
            </a:r>
            <a:endParaRPr lang="en-US" sz="2400" dirty="0"/>
          </a:p>
          <a:p>
            <a:pPr lvl="0">
              <a:spcAft>
                <a:spcPts val="600"/>
              </a:spcAft>
            </a:pPr>
            <a:r>
              <a:rPr lang="ru-RU" sz="2400" dirty="0"/>
              <a:t>МИКРО, МАЛИ И СРЕДНИ</a:t>
            </a:r>
            <a:r>
              <a:rPr lang="en-US" sz="2400" dirty="0"/>
              <a:t> </a:t>
            </a:r>
            <a:r>
              <a:rPr lang="ru-RU" sz="2400" dirty="0"/>
              <a:t>ПРЕТПРИЈАТИЈА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668876" y="1870470"/>
            <a:ext cx="3522124" cy="2050055"/>
          </a:xfrm>
        </p:spPr>
        <p:txBody>
          <a:bodyPr/>
          <a:lstStyle/>
          <a:p>
            <a:pPr marL="0" lvl="0"/>
            <a:r>
              <a:rPr lang="mk-MK" sz="2000" dirty="0"/>
              <a:t>Претпријатија со дејност угостителство, </a:t>
            </a:r>
            <a:br>
              <a:rPr lang="mk-MK" sz="2000" dirty="0"/>
            </a:br>
            <a:r>
              <a:rPr lang="mk-MK" sz="2000" dirty="0"/>
              <a:t>туризам и </a:t>
            </a:r>
            <a:br>
              <a:rPr lang="mk-MK" sz="2000" dirty="0"/>
            </a:br>
            <a:r>
              <a:rPr lang="mk-MK" sz="2000" dirty="0"/>
              <a:t>товарен транспорт </a:t>
            </a:r>
            <a:endParaRPr lang="en-US" sz="2000" dirty="0"/>
          </a:p>
          <a:p>
            <a:pPr marL="0" lvl="0"/>
            <a:r>
              <a:rPr lang="mk-MK" dirty="0"/>
              <a:t>(по шифри на дејност)</a:t>
            </a:r>
          </a:p>
        </p:txBody>
      </p:sp>
      <p:sp>
        <p:nvSpPr>
          <p:cNvPr id="7" name="Google Shape;77;p10">
            <a:extLst>
              <a:ext uri="{FF2B5EF4-FFF2-40B4-BE49-F238E27FC236}">
                <a16:creationId xmlns:a16="http://schemas.microsoft.com/office/drawing/2014/main" id="{E5243D2A-2E87-42F3-B6F7-B3490672F148}"/>
              </a:ext>
            </a:extLst>
          </p:cNvPr>
          <p:cNvSpPr/>
          <p:nvPr/>
        </p:nvSpPr>
        <p:spPr>
          <a:xfrm>
            <a:off x="0" y="990600"/>
            <a:ext cx="4572000" cy="64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82;p10">
            <a:extLst>
              <a:ext uri="{FF2B5EF4-FFF2-40B4-BE49-F238E27FC236}">
                <a16:creationId xmlns:a16="http://schemas.microsoft.com/office/drawing/2014/main" id="{17894860-66E8-443B-926F-3B57AD29A01B}"/>
              </a:ext>
            </a:extLst>
          </p:cNvPr>
          <p:cNvGrpSpPr/>
          <p:nvPr/>
        </p:nvGrpSpPr>
        <p:grpSpPr>
          <a:xfrm>
            <a:off x="668876" y="1678185"/>
            <a:ext cx="745763" cy="45826"/>
            <a:chOff x="4580561" y="2589004"/>
            <a:chExt cx="1064464" cy="25200"/>
          </a:xfrm>
        </p:grpSpPr>
        <p:sp>
          <p:nvSpPr>
            <p:cNvPr id="9" name="Google Shape;83;p10">
              <a:extLst>
                <a:ext uri="{FF2B5EF4-FFF2-40B4-BE49-F238E27FC236}">
                  <a16:creationId xmlns:a16="http://schemas.microsoft.com/office/drawing/2014/main" id="{8F4EF48A-3A1D-4755-8BDC-09B1101DB8F4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4;p10">
              <a:extLst>
                <a:ext uri="{FF2B5EF4-FFF2-40B4-BE49-F238E27FC236}">
                  <a16:creationId xmlns:a16="http://schemas.microsoft.com/office/drawing/2014/main" id="{1585EA86-282F-41BC-A56B-97FFF4692F63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668876" y="571500"/>
            <a:ext cx="3522124" cy="1298970"/>
          </a:xfrm>
        </p:spPr>
        <p:txBody>
          <a:bodyPr/>
          <a:lstStyle/>
          <a:p>
            <a:pPr lvl="0"/>
            <a:r>
              <a:rPr lang="mk-MK" dirty="0">
                <a:sym typeface="Merriweather"/>
              </a:rPr>
              <a:t>КОЈ МОЖЕ ДА АПЛИЦИРА?</a:t>
            </a:r>
          </a:p>
        </p:txBody>
      </p:sp>
      <p:sp>
        <p:nvSpPr>
          <p:cNvPr id="16" name="Google Shape;126;p18">
            <a:extLst>
              <a:ext uri="{FF2B5EF4-FFF2-40B4-BE49-F238E27FC236}">
                <a16:creationId xmlns:a16="http://schemas.microsoft.com/office/drawing/2014/main" id="{F61BFDC4-E07F-4510-9607-1BCB1E4CC606}"/>
              </a:ext>
            </a:extLst>
          </p:cNvPr>
          <p:cNvSpPr txBox="1">
            <a:spLocks/>
          </p:cNvSpPr>
          <p:nvPr/>
        </p:nvSpPr>
        <p:spPr>
          <a:xfrm>
            <a:off x="4953002" y="1870470"/>
            <a:ext cx="2543502" cy="237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Каматна стапка </a:t>
            </a:r>
            <a:r>
              <a:rPr lang="ru-RU" sz="2000" b="1" dirty="0"/>
              <a:t>од</a:t>
            </a:r>
            <a:r>
              <a:rPr lang="ru-RU" sz="2000" dirty="0"/>
              <a:t> </a:t>
            </a:r>
            <a:r>
              <a:rPr lang="ru-RU" sz="2000" b="1" dirty="0"/>
              <a:t>0% годишно</a:t>
            </a:r>
            <a:endParaRPr lang="en-US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Рок на отплата </a:t>
            </a:r>
            <a:br>
              <a:rPr lang="ru-RU" sz="2000" dirty="0"/>
            </a:br>
            <a:r>
              <a:rPr lang="ru-RU" sz="2000" b="1" dirty="0"/>
              <a:t>до 24 месеци</a:t>
            </a:r>
            <a:endParaRPr lang="en-US" sz="2000" b="1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Грејс период </a:t>
            </a:r>
            <a:br>
              <a:rPr lang="ru-RU" sz="2000" dirty="0"/>
            </a:br>
            <a:r>
              <a:rPr lang="ru-RU" sz="2000" b="1" dirty="0"/>
              <a:t>од</a:t>
            </a:r>
            <a:r>
              <a:rPr lang="ru-RU" sz="2000" dirty="0"/>
              <a:t> </a:t>
            </a:r>
            <a:r>
              <a:rPr lang="ru-RU" sz="2000" b="1" dirty="0"/>
              <a:t>6 месеци</a:t>
            </a:r>
            <a:endParaRPr lang="mk-MK" sz="2000" b="1" dirty="0"/>
          </a:p>
        </p:txBody>
      </p:sp>
      <p:grpSp>
        <p:nvGrpSpPr>
          <p:cNvPr id="17" name="Google Shape;82;p10">
            <a:extLst>
              <a:ext uri="{FF2B5EF4-FFF2-40B4-BE49-F238E27FC236}">
                <a16:creationId xmlns:a16="http://schemas.microsoft.com/office/drawing/2014/main" id="{354E7155-0248-4925-8982-640B14AF441B}"/>
              </a:ext>
            </a:extLst>
          </p:cNvPr>
          <p:cNvGrpSpPr/>
          <p:nvPr/>
        </p:nvGrpSpPr>
        <p:grpSpPr>
          <a:xfrm>
            <a:off x="4953002" y="1678185"/>
            <a:ext cx="745763" cy="45826"/>
            <a:chOff x="4580561" y="2589004"/>
            <a:chExt cx="1064464" cy="25200"/>
          </a:xfrm>
        </p:grpSpPr>
        <p:sp>
          <p:nvSpPr>
            <p:cNvPr id="18" name="Google Shape;83;p10">
              <a:extLst>
                <a:ext uri="{FF2B5EF4-FFF2-40B4-BE49-F238E27FC236}">
                  <a16:creationId xmlns:a16="http://schemas.microsoft.com/office/drawing/2014/main" id="{10FC1DE6-18D0-46BD-8518-AADBE582939D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4;p10">
              <a:extLst>
                <a:ext uri="{FF2B5EF4-FFF2-40B4-BE49-F238E27FC236}">
                  <a16:creationId xmlns:a16="http://schemas.microsoft.com/office/drawing/2014/main" id="{E224C87E-3138-4972-B7B8-58BAD78EC8E6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Google Shape;125;p18">
            <a:extLst>
              <a:ext uri="{FF2B5EF4-FFF2-40B4-BE49-F238E27FC236}">
                <a16:creationId xmlns:a16="http://schemas.microsoft.com/office/drawing/2014/main" id="{8E42637B-D41D-4143-9295-D651407A803B}"/>
              </a:ext>
            </a:extLst>
          </p:cNvPr>
          <p:cNvSpPr txBox="1">
            <a:spLocks/>
          </p:cNvSpPr>
          <p:nvPr/>
        </p:nvSpPr>
        <p:spPr>
          <a:xfrm>
            <a:off x="4953002" y="571500"/>
            <a:ext cx="3522124" cy="129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ru-RU" dirty="0">
                <a:sym typeface="Merriweather"/>
              </a:rPr>
              <a:t>КОИ СЕ УСЛОВИТЕ НА КРЕДИТИТЕ</a:t>
            </a:r>
            <a:r>
              <a:rPr lang="mk-MK" dirty="0">
                <a:sym typeface="Merriweather"/>
              </a:rPr>
              <a:t>?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E2F0E94C-4137-47EE-8DFB-717B730270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7287" r="7444" b="30966"/>
          <a:stretch/>
        </p:blipFill>
        <p:spPr bwMode="auto">
          <a:xfrm>
            <a:off x="4951550" y="4349290"/>
            <a:ext cx="3306970" cy="3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>
            <a:spLocks noGrp="1"/>
          </p:cNvSpPr>
          <p:nvPr>
            <p:ph type="subTitle" idx="1"/>
          </p:nvPr>
        </p:nvSpPr>
        <p:spPr>
          <a:xfrm>
            <a:off x="493615" y="1870469"/>
            <a:ext cx="3901438" cy="2050055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k-MK" sz="2000" dirty="0"/>
              <a:t>5.000 евра за претпријатија до 10 вработени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k-MK" sz="2000" dirty="0"/>
              <a:t>15.000 евра за претпријатија до 50 вработени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mk-MK" sz="2000" dirty="0"/>
              <a:t>30.000 евра за претпријатија до 250 вработени</a:t>
            </a:r>
          </a:p>
        </p:txBody>
      </p:sp>
      <p:sp>
        <p:nvSpPr>
          <p:cNvPr id="7" name="Google Shape;77;p10">
            <a:extLst>
              <a:ext uri="{FF2B5EF4-FFF2-40B4-BE49-F238E27FC236}">
                <a16:creationId xmlns:a16="http://schemas.microsoft.com/office/drawing/2014/main" id="{E5243D2A-2E87-42F3-B6F7-B3490672F148}"/>
              </a:ext>
            </a:extLst>
          </p:cNvPr>
          <p:cNvSpPr/>
          <p:nvPr/>
        </p:nvSpPr>
        <p:spPr>
          <a:xfrm>
            <a:off x="0" y="990600"/>
            <a:ext cx="4572000" cy="64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82;p10">
            <a:extLst>
              <a:ext uri="{FF2B5EF4-FFF2-40B4-BE49-F238E27FC236}">
                <a16:creationId xmlns:a16="http://schemas.microsoft.com/office/drawing/2014/main" id="{17894860-66E8-443B-926F-3B57AD29A01B}"/>
              </a:ext>
            </a:extLst>
          </p:cNvPr>
          <p:cNvGrpSpPr/>
          <p:nvPr/>
        </p:nvGrpSpPr>
        <p:grpSpPr>
          <a:xfrm>
            <a:off x="668876" y="1678185"/>
            <a:ext cx="745763" cy="45826"/>
            <a:chOff x="4580561" y="2589004"/>
            <a:chExt cx="1064464" cy="25200"/>
          </a:xfrm>
        </p:grpSpPr>
        <p:sp>
          <p:nvSpPr>
            <p:cNvPr id="9" name="Google Shape;83;p10">
              <a:extLst>
                <a:ext uri="{FF2B5EF4-FFF2-40B4-BE49-F238E27FC236}">
                  <a16:creationId xmlns:a16="http://schemas.microsoft.com/office/drawing/2014/main" id="{8F4EF48A-3A1D-4755-8BDC-09B1101DB8F4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4;p10">
              <a:extLst>
                <a:ext uri="{FF2B5EF4-FFF2-40B4-BE49-F238E27FC236}">
                  <a16:creationId xmlns:a16="http://schemas.microsoft.com/office/drawing/2014/main" id="{1585EA86-282F-41BC-A56B-97FFF4692F63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493615" y="571500"/>
            <a:ext cx="4089636" cy="1298970"/>
          </a:xfrm>
        </p:spPr>
        <p:txBody>
          <a:bodyPr/>
          <a:lstStyle/>
          <a:p>
            <a:pPr lvl="0"/>
            <a:r>
              <a:rPr lang="mk-MK" sz="2800" spc="-150" dirty="0"/>
              <a:t>ЗА КОЈ ИЗНОС МОЖЕ ДА СЕ АПЛИЦИРА</a:t>
            </a:r>
            <a:r>
              <a:rPr lang="en-US" sz="2800" spc="-150" dirty="0"/>
              <a:t>?</a:t>
            </a:r>
            <a:endParaRPr lang="mk-MK" spc="-150" dirty="0">
              <a:sym typeface="Merriweather"/>
            </a:endParaRPr>
          </a:p>
        </p:txBody>
      </p:sp>
      <p:sp>
        <p:nvSpPr>
          <p:cNvPr id="16" name="Google Shape;126;p18">
            <a:extLst>
              <a:ext uri="{FF2B5EF4-FFF2-40B4-BE49-F238E27FC236}">
                <a16:creationId xmlns:a16="http://schemas.microsoft.com/office/drawing/2014/main" id="{F61BFDC4-E07F-4510-9607-1BCB1E4CC606}"/>
              </a:ext>
            </a:extLst>
          </p:cNvPr>
          <p:cNvSpPr txBox="1">
            <a:spLocks/>
          </p:cNvSpPr>
          <p:nvPr/>
        </p:nvSpPr>
        <p:spPr>
          <a:xfrm>
            <a:off x="4748946" y="1870468"/>
            <a:ext cx="4265513" cy="205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StobiSans Regular" panose="02000503030000020004" pitchFamily="50" charset="0"/>
                <a:ea typeface="StobiSans Regular" panose="02000503030000020004" pitchFamily="50" charset="0"/>
                <a:cs typeface="StobiSans Regular" panose="02000503030000020004" pitchFamily="50" charset="0"/>
                <a:sym typeface="Trebuchet MS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Trebuchet MS"/>
              <a:buNone/>
              <a:defRPr sz="1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Јавниот повик е достапен на веб-страницата на Развојна банка </a:t>
            </a:r>
            <a:r>
              <a:rPr lang="ru-RU" sz="2000" dirty="0">
                <a:hlinkClick r:id="rId3"/>
              </a:rPr>
              <a:t>www.mbdp.com.mk</a:t>
            </a:r>
            <a:r>
              <a:rPr lang="en-US" sz="2000" dirty="0"/>
              <a:t>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Аплицирањето е електронски, на е-пошта: </a:t>
            </a:r>
            <a:r>
              <a:rPr lang="ru-RU" sz="2000" dirty="0">
                <a:hlinkClick r:id="rId4"/>
              </a:rPr>
              <a:t>kreditiranjecovid1@mbdp.com.mk</a:t>
            </a:r>
            <a:r>
              <a:rPr lang="en-US" sz="2000" dirty="0"/>
              <a:t> </a:t>
            </a:r>
            <a:endParaRPr lang="mk-MK" sz="2000" dirty="0"/>
          </a:p>
        </p:txBody>
      </p:sp>
      <p:grpSp>
        <p:nvGrpSpPr>
          <p:cNvPr id="17" name="Google Shape;82;p10">
            <a:extLst>
              <a:ext uri="{FF2B5EF4-FFF2-40B4-BE49-F238E27FC236}">
                <a16:creationId xmlns:a16="http://schemas.microsoft.com/office/drawing/2014/main" id="{354E7155-0248-4925-8982-640B14AF441B}"/>
              </a:ext>
            </a:extLst>
          </p:cNvPr>
          <p:cNvGrpSpPr/>
          <p:nvPr/>
        </p:nvGrpSpPr>
        <p:grpSpPr>
          <a:xfrm>
            <a:off x="4953002" y="1678185"/>
            <a:ext cx="745763" cy="45826"/>
            <a:chOff x="4580561" y="2589004"/>
            <a:chExt cx="1064464" cy="25200"/>
          </a:xfrm>
        </p:grpSpPr>
        <p:sp>
          <p:nvSpPr>
            <p:cNvPr id="18" name="Google Shape;83;p10">
              <a:extLst>
                <a:ext uri="{FF2B5EF4-FFF2-40B4-BE49-F238E27FC236}">
                  <a16:creationId xmlns:a16="http://schemas.microsoft.com/office/drawing/2014/main" id="{10FC1DE6-18D0-46BD-8518-AADBE582939D}"/>
                </a:ext>
              </a:extLst>
            </p:cNvPr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4;p10">
              <a:extLst>
                <a:ext uri="{FF2B5EF4-FFF2-40B4-BE49-F238E27FC236}">
                  <a16:creationId xmlns:a16="http://schemas.microsoft.com/office/drawing/2014/main" id="{E224C87E-3138-4972-B7B8-58BAD78EC8E6}"/>
                </a:ext>
              </a:extLst>
            </p:cNvPr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AC16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0" name="Google Shape;125;p18">
            <a:extLst>
              <a:ext uri="{FF2B5EF4-FFF2-40B4-BE49-F238E27FC236}">
                <a16:creationId xmlns:a16="http://schemas.microsoft.com/office/drawing/2014/main" id="{8E42637B-D41D-4143-9295-D651407A803B}"/>
              </a:ext>
            </a:extLst>
          </p:cNvPr>
          <p:cNvSpPr txBox="1">
            <a:spLocks/>
          </p:cNvSpPr>
          <p:nvPr/>
        </p:nvSpPr>
        <p:spPr>
          <a:xfrm>
            <a:off x="4953002" y="571500"/>
            <a:ext cx="3522124" cy="129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StobiSerif Black" panose="02000903030000020003" pitchFamily="50" charset="0"/>
                <a:ea typeface="StobiSerif Black" panose="02000903030000020003" pitchFamily="50" charset="0"/>
                <a:cs typeface="StobiSerif Black" panose="02000903030000020003" pitchFamily="50" charset="0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Trebuchet MS"/>
              <a:buNone/>
              <a:defRPr sz="2600" b="1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mk-MK" sz="2800" dirty="0"/>
              <a:t>КАКО ДА СЕ АПЛИЦИРА</a:t>
            </a:r>
            <a:r>
              <a:rPr lang="en-US" sz="2800" dirty="0"/>
              <a:t>?</a:t>
            </a:r>
            <a:endParaRPr lang="mk-MK" dirty="0">
              <a:sym typeface="Merriweather"/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A57C0E7B-D411-4EDE-A3F4-765980834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7287" r="7444" b="30966"/>
          <a:stretch/>
        </p:blipFill>
        <p:spPr bwMode="auto">
          <a:xfrm>
            <a:off x="4908328" y="4325641"/>
            <a:ext cx="3306970" cy="3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30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0924FC4-B4E0-4449-88A6-0913854A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00" y="587130"/>
            <a:ext cx="7688400" cy="535200"/>
          </a:xfrm>
        </p:spPr>
        <p:txBody>
          <a:bodyPr/>
          <a:lstStyle/>
          <a:p>
            <a:r>
              <a:rPr lang="mk-MK" dirty="0"/>
              <a:t>КОИ ДОКУМЕНТИ СЕ НЕОПХОДНИ</a:t>
            </a:r>
            <a:r>
              <a:rPr lang="en-US" dirty="0"/>
              <a:t>?</a:t>
            </a:r>
          </a:p>
        </p:txBody>
      </p:sp>
      <p:sp>
        <p:nvSpPr>
          <p:cNvPr id="15" name="Google Shape;126;p18">
            <a:extLst>
              <a:ext uri="{FF2B5EF4-FFF2-40B4-BE49-F238E27FC236}">
                <a16:creationId xmlns:a16="http://schemas.microsoft.com/office/drawing/2014/main" id="{AD506089-D094-49C3-AA3A-2E36766CAC8D}"/>
              </a:ext>
            </a:extLst>
          </p:cNvPr>
          <p:cNvSpPr txBox="1">
            <a:spLocks/>
          </p:cNvSpPr>
          <p:nvPr/>
        </p:nvSpPr>
        <p:spPr>
          <a:xfrm>
            <a:off x="727801" y="1546722"/>
            <a:ext cx="6777899" cy="317767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StobiSans Regular" panose="02000503030000020004" pitchFamily="50" charset="0"/>
                <a:ea typeface="StobiSans Regular" panose="02000503030000020004" pitchFamily="50" charset="0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Тековна состојба од Централен регистар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Годишна завршна сметка (за 2019 година)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Потврда од УЈП за платени даноци и придонеси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Потврда од Централен регистар дека не се води стечај или ликвидациона постапка за претпријатието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ЗП образец од Централен регистар</a:t>
            </a:r>
            <a:endParaRPr lang="en-US" sz="2000" dirty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/>
              <a:t>Изјави и кредитна апликација објавени во огласот</a:t>
            </a:r>
            <a:endParaRPr lang="mk-MK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9CD96-56ED-42A8-BB8D-9AAA2FFBAA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t="17287" r="7444" b="30966"/>
          <a:stretch/>
        </p:blipFill>
        <p:spPr bwMode="auto">
          <a:xfrm>
            <a:off x="56355" y="36744"/>
            <a:ext cx="3306970" cy="38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655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mk-MK" sz="4800" dirty="0" err="1"/>
              <a:t>Бескаматни</a:t>
            </a:r>
            <a:r>
              <a:rPr lang="mk-MK" sz="4800" dirty="0"/>
              <a:t> кредити 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727950" y="2423160"/>
            <a:ext cx="7688100" cy="1420480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ru-RU" sz="2400" dirty="0"/>
              <a:t>ДИРЕКТНА КРЕДИТНА ПОДДРШКА ЗА </a:t>
            </a:r>
            <a:endParaRPr lang="en-US" sz="2400" dirty="0"/>
          </a:p>
          <a:p>
            <a:pPr lvl="0">
              <a:spcAft>
                <a:spcPts val="600"/>
              </a:spcAft>
            </a:pPr>
            <a:r>
              <a:rPr lang="ru-RU" sz="2400" dirty="0"/>
              <a:t>МИКРО, МАЛИ И СРЕДНИ</a:t>
            </a:r>
            <a:r>
              <a:rPr lang="en-US" sz="2400" dirty="0"/>
              <a:t> </a:t>
            </a:r>
            <a:r>
              <a:rPr lang="ru-RU" sz="2400" dirty="0"/>
              <a:t>ПРЕТПРИЈАТИЈА</a:t>
            </a:r>
          </a:p>
        </p:txBody>
      </p:sp>
    </p:spTree>
    <p:extLst>
      <p:ext uri="{BB962C8B-B14F-4D97-AF65-F5344CB8AC3E}">
        <p14:creationId xmlns:p14="http://schemas.microsoft.com/office/powerpoint/2010/main" val="2519929126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Влада на Република Северна Македонија">
      <a:dk1>
        <a:srgbClr val="AC162C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BD9E55"/>
      </a:accent2>
      <a:accent3>
        <a:srgbClr val="AC162C"/>
      </a:accent3>
      <a:accent4>
        <a:srgbClr val="AC162C"/>
      </a:accent4>
      <a:accent5>
        <a:srgbClr val="BD9E55"/>
      </a:accent5>
      <a:accent6>
        <a:srgbClr val="AC162C"/>
      </a:accent6>
      <a:hlink>
        <a:srgbClr val="AC162C"/>
      </a:hlink>
      <a:folHlink>
        <a:srgbClr val="AC162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187</Words>
  <Application>Microsoft Office PowerPoint</Application>
  <PresentationFormat>On-screen Show (16:9)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Trebuchet MS</vt:lpstr>
      <vt:lpstr>StobiSerif Black</vt:lpstr>
      <vt:lpstr>StobiSans Regular</vt:lpstr>
      <vt:lpstr>Arial</vt:lpstr>
      <vt:lpstr>Lato</vt:lpstr>
      <vt:lpstr>Merriweather</vt:lpstr>
      <vt:lpstr>Streamline</vt:lpstr>
      <vt:lpstr>Бескаматни кредити </vt:lpstr>
      <vt:lpstr>КОЈ МОЖЕ ДА АПЛИЦИРА?</vt:lpstr>
      <vt:lpstr>ЗА КОЈ ИЗНОС МОЖЕ ДА СЕ АПЛИЦИРА?</vt:lpstr>
      <vt:lpstr>КОИ ДОКУМЕНТИ СЕ НЕОПХОДНИ?</vt:lpstr>
      <vt:lpstr>Бескаматни кредити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Наслов на презентацијата</dc:title>
  <dc:creator>dp-hp1</dc:creator>
  <cp:lastModifiedBy>dp-hp1</cp:lastModifiedBy>
  <cp:revision>9</cp:revision>
  <dcterms:modified xsi:type="dcterms:W3CDTF">2020-03-25T08:39:02Z</dcterms:modified>
</cp:coreProperties>
</file>